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5" r:id="rId3"/>
    <p:sldId id="275" r:id="rId4"/>
    <p:sldId id="273" r:id="rId5"/>
    <p:sldId id="276" r:id="rId6"/>
    <p:sldId id="268" r:id="rId7"/>
    <p:sldId id="258" r:id="rId8"/>
    <p:sldId id="264" r:id="rId9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yle Booth" initials="KB" lastIdx="5" clrIdx="0"/>
  <p:cmAuthor id="1" name="John Ringer" initials="JR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39"/>
    <p:restoredTop sz="50000" autoAdjust="0"/>
  </p:normalViewPr>
  <p:slideViewPr>
    <p:cSldViewPr>
      <p:cViewPr varScale="1">
        <p:scale>
          <a:sx n="59" d="100"/>
          <a:sy n="59" d="100"/>
        </p:scale>
        <p:origin x="276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r">
              <a:defRPr sz="1200"/>
            </a:lvl1pPr>
          </a:lstStyle>
          <a:p>
            <a:fld id="{FBD99AE7-003D-4ADF-A065-718338A25FEF}" type="datetimeFigureOut">
              <a:rPr lang="en-US" smtClean="0"/>
              <a:t>9/19/16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69"/>
            <a:ext cx="3011699" cy="461804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r">
              <a:defRPr sz="1200"/>
            </a:lvl1pPr>
          </a:lstStyle>
          <a:p>
            <a:fld id="{E51A0452-5FDE-4878-B46B-7775E54DE1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969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2329" cy="462120"/>
          </a:xfrm>
          <a:prstGeom prst="rect">
            <a:avLst/>
          </a:prstGeom>
        </p:spPr>
        <p:txBody>
          <a:bodyPr vert="horz" lIns="90758" tIns="45380" rIns="90758" bIns="453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174" y="0"/>
            <a:ext cx="3012329" cy="462120"/>
          </a:xfrm>
          <a:prstGeom prst="rect">
            <a:avLst/>
          </a:prstGeom>
        </p:spPr>
        <p:txBody>
          <a:bodyPr vert="horz" lIns="90758" tIns="45380" rIns="90758" bIns="45380" rtlCol="0"/>
          <a:lstStyle>
            <a:lvl1pPr algn="r">
              <a:defRPr sz="1200"/>
            </a:lvl1pPr>
          </a:lstStyle>
          <a:p>
            <a:fld id="{F7199E5D-1BB9-4838-8697-E5EA77761A1F}" type="datetimeFigureOut">
              <a:rPr lang="en-US" smtClean="0"/>
              <a:t>9/19/16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8" tIns="45380" rIns="90758" bIns="453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38" y="4387768"/>
            <a:ext cx="5558801" cy="4155919"/>
          </a:xfrm>
          <a:prstGeom prst="rect">
            <a:avLst/>
          </a:prstGeom>
        </p:spPr>
        <p:txBody>
          <a:bodyPr vert="horz" lIns="90758" tIns="45380" rIns="90758" bIns="453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378"/>
            <a:ext cx="3012329" cy="462120"/>
          </a:xfrm>
          <a:prstGeom prst="rect">
            <a:avLst/>
          </a:prstGeom>
        </p:spPr>
        <p:txBody>
          <a:bodyPr vert="horz" lIns="90758" tIns="45380" rIns="90758" bIns="453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174" y="8772378"/>
            <a:ext cx="3012329" cy="462120"/>
          </a:xfrm>
          <a:prstGeom prst="rect">
            <a:avLst/>
          </a:prstGeom>
        </p:spPr>
        <p:txBody>
          <a:bodyPr vert="horz" lIns="90758" tIns="45380" rIns="90758" bIns="45380" rtlCol="0" anchor="b"/>
          <a:lstStyle>
            <a:lvl1pPr algn="r">
              <a:defRPr sz="1200"/>
            </a:lvl1pPr>
          </a:lstStyle>
          <a:p>
            <a:fld id="{0038DF75-351B-4EBF-9B7E-E9881EEAD1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546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8DF75-351B-4EBF-9B7E-E9881EEAD1F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735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Maple is a $226 million industry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8DF75-351B-4EBF-9B7E-E9881EEAD1F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3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operating approximately 100-200 hours per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8DF75-351B-4EBF-9B7E-E9881EEAD1F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087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Major</a:t>
            </a:r>
            <a:r>
              <a:rPr lang="en-US" baseline="0" dirty="0"/>
              <a:t> brands</a:t>
            </a:r>
            <a:r>
              <a:rPr lang="en-US" dirty="0"/>
              <a:t> include “Steam Away”</a:t>
            </a:r>
            <a:r>
              <a:rPr lang="en-US" baseline="0" dirty="0"/>
              <a:t> (Leader), Sap Raider (Sunrise Metals)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8DF75-351B-4EBF-9B7E-E9881EEAD1F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923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Maple is a $226 million industry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8DF75-351B-4EBF-9B7E-E9881EEAD1F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55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operating approximately 100-200 hours per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8DF75-351B-4EBF-9B7E-E9881EEAD1F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4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8DF75-351B-4EBF-9B7E-E9881EEAD1F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405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8DF75-351B-4EBF-9B7E-E9881EEAD1F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89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A15F-0CB9-4923-BE3C-BFBAE3528B46}" type="datetimeFigureOut">
              <a:rPr lang="en-US" smtClean="0"/>
              <a:t>9/19/16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19DA07-0C9E-4C59-9D52-1B2134A285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4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A15F-0CB9-4923-BE3C-BFBAE3528B46}" type="datetimeFigureOut">
              <a:rPr lang="en-US" smtClean="0"/>
              <a:t>9/19/16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19DA07-0C9E-4C59-9D52-1B2134A285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61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A15F-0CB9-4923-BE3C-BFBAE3528B46}" type="datetimeFigureOut">
              <a:rPr lang="en-US" smtClean="0"/>
              <a:t>9/19/16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19DA07-0C9E-4C59-9D52-1B2134A285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A15F-0CB9-4923-BE3C-BFBAE3528B46}" type="datetimeFigureOut">
              <a:rPr lang="en-US" smtClean="0"/>
              <a:t>9/19/16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19DA07-0C9E-4C59-9D52-1B2134A285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32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A15F-0CB9-4923-BE3C-BFBAE3528B46}" type="datetimeFigureOut">
              <a:rPr lang="en-US" smtClean="0"/>
              <a:t>9/19/16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19DA07-0C9E-4C59-9D52-1B2134A285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12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A15F-0CB9-4923-BE3C-BFBAE3528B46}" type="datetimeFigureOut">
              <a:rPr lang="en-US" smtClean="0"/>
              <a:t>9/19/16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19DA07-0C9E-4C59-9D52-1B2134A285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56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A15F-0CB9-4923-BE3C-BFBAE3528B46}" type="datetimeFigureOut">
              <a:rPr lang="en-US" smtClean="0"/>
              <a:t>9/19/16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19DA07-0C9E-4C59-9D52-1B2134A285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4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A15F-0CB9-4923-BE3C-BFBAE3528B46}" type="datetimeFigureOut">
              <a:rPr lang="en-US" smtClean="0"/>
              <a:t>9/19/16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19DA07-0C9E-4C59-9D52-1B2134A285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49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A15F-0CB9-4923-BE3C-BFBAE3528B46}" type="datetimeFigureOut">
              <a:rPr lang="en-US" smtClean="0"/>
              <a:t>9/19/16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19DA07-0C9E-4C59-9D52-1B2134A285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3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A15F-0CB9-4923-BE3C-BFBAE3528B46}" type="datetimeFigureOut">
              <a:rPr lang="en-US" smtClean="0"/>
              <a:t>9/19/16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19DA07-0C9E-4C59-9D52-1B2134A285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0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A15F-0CB9-4923-BE3C-BFBAE3528B46}" type="datetimeFigureOut">
              <a:rPr lang="en-US" smtClean="0"/>
              <a:t>9/19/16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19DA07-0C9E-4C59-9D52-1B2134A285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13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2014 CEED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6172200"/>
            <a:ext cx="1714500" cy="60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2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caf@ensave.com" TargetMode="External"/><Relationship Id="rId4" Type="http://schemas.openxmlformats.org/officeDocument/2006/relationships/hyperlink" Target="mailto:kylec@ensave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251" y="2743200"/>
            <a:ext cx="8229600" cy="16764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B050"/>
                </a:solidFill>
              </a:rPr>
              <a:t>Presented by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B050"/>
                </a:solidFill>
              </a:rPr>
              <a:t>EnSave, Inc.</a:t>
            </a:r>
          </a:p>
          <a:p>
            <a:pPr marL="0" indent="0" algn="ctr">
              <a:buNone/>
            </a:pPr>
            <a:endParaRPr lang="en-US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B050"/>
                </a:solidFill>
              </a:rPr>
              <a:t> </a:t>
            </a:r>
          </a:p>
          <a:p>
            <a:pPr marL="0" indent="0" algn="ctr">
              <a:buNone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250" y="927318"/>
            <a:ext cx="899159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Vermont Enhanced Maple Sap Preheater Program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</a:rPr>
              <a:t>2017 Green Mountain Power CEED Proposal</a:t>
            </a:r>
          </a:p>
          <a:p>
            <a:pPr algn="ctr"/>
            <a:endParaRPr lang="en-US" sz="40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013" y="4936045"/>
            <a:ext cx="2886075" cy="158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4683" y="4982094"/>
            <a:ext cx="1338262" cy="1489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4958551"/>
            <a:ext cx="1335140" cy="1487553"/>
          </a:xfrm>
          <a:prstGeom prst="rect">
            <a:avLst/>
          </a:prstGeom>
        </p:spPr>
      </p:pic>
      <p:pic>
        <p:nvPicPr>
          <p:cNvPr id="1026" name="Picture 2" descr="https://wss.greenmountainpower.com/customers/m/img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16381"/>
            <a:ext cx="13716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742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Program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55" y="762000"/>
            <a:ext cx="8229600" cy="5410200"/>
          </a:xfrm>
        </p:spPr>
        <p:txBody>
          <a:bodyPr>
            <a:normAutofit/>
          </a:bodyPr>
          <a:lstStyle/>
          <a:p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Vermont produces almost between 40-50% of all maple syrup in the United States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Production has been steadily rising; 2016 was a record year with almost 2 million gallons produced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Maple producers are looking for ways to reduce their fuel usage and increase operation efficiency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197977"/>
            <a:ext cx="3497826" cy="246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55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Technology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8763000" cy="47545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Utilizes waste heat from flue pan to preheat incoming sap to approximately 200</a:t>
            </a:r>
            <a:r>
              <a:rPr lang="en-US" sz="2800" baseline="30000" dirty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F 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Blower forces hot air through sap, concentrating it and increasing evaporation rate by 65-75%, reducing runtime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On average, this technology reduced fuel use by 40%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Also produces hot water as a byproduct</a:t>
            </a:r>
          </a:p>
          <a:p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419600"/>
            <a:ext cx="29718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11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Enhanced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Maple Sap Preheater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894" y="1600200"/>
            <a:ext cx="5746211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340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2016 Program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199"/>
            <a:ext cx="8229600" cy="48236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Current program has been extremely successful in assisting Vermonters reduce their energy use:</a:t>
            </a:r>
          </a:p>
          <a:p>
            <a:pPr marL="0" indent="0" algn="ctr">
              <a:buNone/>
            </a:pP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18 have been approved for installing an enhanced maple preheater</a:t>
            </a:r>
          </a:p>
          <a:p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Program was fully subscribed within first 6 months</a:t>
            </a:r>
          </a:p>
          <a:p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Provided many producers with Efficiency Vermont Rebate Forms</a:t>
            </a:r>
          </a:p>
          <a:p>
            <a:pPr marL="0" indent="0">
              <a:buNone/>
            </a:pP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75% of applicants have used a Vermont manufacturer</a:t>
            </a:r>
          </a:p>
          <a:p>
            <a:pPr marL="0" indent="0">
              <a:buNone/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63" y="5110687"/>
            <a:ext cx="1219200" cy="857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162" y="5007238"/>
            <a:ext cx="1876425" cy="1064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224" y="4908943"/>
            <a:ext cx="1290575" cy="12607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0125" y="6272382"/>
            <a:ext cx="942975" cy="190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7350" y="6295785"/>
            <a:ext cx="895350" cy="15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700" y="6290789"/>
            <a:ext cx="1685925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12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Current Program Savings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Participants with Reverse Osmosis (RO)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1,144 gallons of fuel oil saved (159 MMBtus/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yr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Participants without RO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543 gallons of fuel saved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   (76 MMBtus/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yr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n-US" sz="2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Total annual savings of 16,900 gallons of fuel oil 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NSB ratio of 4.9</a:t>
            </a:r>
          </a:p>
          <a:p>
            <a:pPr marL="0" indent="0">
              <a:buNone/>
            </a:pP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754232"/>
            <a:ext cx="3124200" cy="23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46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Autofit/>
          </a:bodyPr>
          <a:lstStyle/>
          <a:p>
            <a:pPr marL="0" indent="0"/>
            <a:r>
              <a:rPr lang="en-US" dirty="0">
                <a:solidFill>
                  <a:srgbClr val="00B050"/>
                </a:solidFill>
              </a:rPr>
              <a:t>Proposed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39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</a:rPr>
              <a:t>Customer Segments Targeted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Maple syrup producers</a:t>
            </a:r>
          </a:p>
          <a:p>
            <a:pPr marL="457200" lvl="1" indent="0">
              <a:buNone/>
            </a:pPr>
            <a:endParaRPr lang="en-US" sz="2400" u="sng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</a:rPr>
              <a:t>Program Goals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Serve 26 medium and large sized maple syrup producers using fuel oil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Achieve approximately 26,652 gallons of annual fuel oil savings (3,717 MMBtus/year)</a:t>
            </a:r>
          </a:p>
          <a:p>
            <a:pPr marL="457200" lvl="1" indent="0">
              <a:buNone/>
            </a:pP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</a:rPr>
              <a:t>Program Cost and Net Societal Benefit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$467,360 including customer contributions and incentives ($234,000 in incentives and $47,200 in participant share)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NSB ratio of 4.0</a:t>
            </a:r>
          </a:p>
        </p:txBody>
      </p:sp>
    </p:spTree>
    <p:extLst>
      <p:ext uri="{BB962C8B-B14F-4D97-AF65-F5344CB8AC3E}">
        <p14:creationId xmlns:p14="http://schemas.microsoft.com/office/powerpoint/2010/main" val="1156365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Follow up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Thank you!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Jessica Frank, Program Manager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3"/>
              </a:rPr>
              <a:t>jessicaf@ensave.com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(802) 434-1838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Kyle Clark, Director of Sustainability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hlinkClick r:id="rId4"/>
              </a:rPr>
              <a:t>kylec@ensave.com</a:t>
            </a:r>
            <a:r>
              <a:rPr lang="en-US" dirty="0">
                <a:solidFill>
                  <a:srgbClr val="002060"/>
                </a:solidFill>
              </a:rPr>
              <a:t>, (802) 434-1827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959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9996</TotalTime>
  <Words>365</Words>
  <Application>Microsoft Macintosh PowerPoint</Application>
  <PresentationFormat>On-screen Show (4:3)</PresentationFormat>
  <Paragraphs>74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PowerPoint Presentation</vt:lpstr>
      <vt:lpstr>Program Overview</vt:lpstr>
      <vt:lpstr>Technology Overview</vt:lpstr>
      <vt:lpstr>Enhanced Maple Sap Preheater</vt:lpstr>
      <vt:lpstr>2016 Program Overview</vt:lpstr>
      <vt:lpstr>Current Program Savings</vt:lpstr>
      <vt:lpstr>Proposed Program</vt:lpstr>
      <vt:lpstr>Follow up Questions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Metz</dc:creator>
  <cp:lastModifiedBy>Microsoft Office User</cp:lastModifiedBy>
  <cp:revision>97</cp:revision>
  <cp:lastPrinted>2015-09-04T13:59:49Z</cp:lastPrinted>
  <dcterms:created xsi:type="dcterms:W3CDTF">2013-09-13T00:34:29Z</dcterms:created>
  <dcterms:modified xsi:type="dcterms:W3CDTF">2016-09-19T14:29:18Z</dcterms:modified>
</cp:coreProperties>
</file>